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embeddedFontLst>
    <p:embeddedFont>
      <p:font typeface="Cabin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Unbounded" panose="020B0604020202020204" charset="0"/>
      <p:regular r:id="rId12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9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008709"/>
            <a:ext cx="737473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Virtualización y Nube: 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71699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Exploramos cómo la virtualización y el almacenamiento en la nube están transformando los entornos educativos, ofreciendo flexibilidad y eficiencia para proyectos innovadores.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29151"/>
            <a:ext cx="6766560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¿Qué es la Virtualización?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37724" y="1871186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Definición sencilla: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La virtualización es una tecnología que permite crear entornos virtuales simulados —como servidores, redes o sistemas operativos— sobre un único hardware físico.</a:t>
            </a:r>
            <a:endParaRPr lang="en-US" sz="1850" dirty="0"/>
          </a:p>
        </p:txBody>
      </p:sp>
      <p:sp>
        <p:nvSpPr>
          <p:cNvPr id="4" name="Shape 2"/>
          <p:cNvSpPr/>
          <p:nvPr/>
        </p:nvSpPr>
        <p:spPr>
          <a:xfrm>
            <a:off x="837724" y="2906435"/>
            <a:ext cx="6357818" cy="1801177"/>
          </a:xfrm>
          <a:prstGeom prst="roundRect">
            <a:avLst>
              <a:gd name="adj" fmla="val 8123"/>
            </a:avLst>
          </a:prstGeom>
          <a:noFill/>
          <a:ln w="30480">
            <a:solidFill>
              <a:srgbClr val="49606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7244" y="2906435"/>
            <a:ext cx="121920" cy="1801177"/>
          </a:xfrm>
          <a:prstGeom prst="roundRect">
            <a:avLst>
              <a:gd name="adj" fmla="val 29451"/>
            </a:avLst>
          </a:prstGeom>
          <a:solidFill>
            <a:srgbClr val="0A988B"/>
          </a:solidFill>
          <a:ln/>
        </p:spPr>
      </p:sp>
      <p:sp>
        <p:nvSpPr>
          <p:cNvPr id="6" name="Text 4"/>
          <p:cNvSpPr/>
          <p:nvPr/>
        </p:nvSpPr>
        <p:spPr>
          <a:xfrm>
            <a:off x="1198959" y="3176230"/>
            <a:ext cx="429017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Máquinas Virtuales (VMs)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198959" y="3671768"/>
            <a:ext cx="57267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Permite crear VMs que funcionan como computadoras reales, totalmente aisladas del hardware subyacente.</a:t>
            </a:r>
            <a:endParaRPr lang="en-US" sz="1850" dirty="0"/>
          </a:p>
        </p:txBody>
      </p:sp>
      <p:sp>
        <p:nvSpPr>
          <p:cNvPr id="8" name="Shape 6"/>
          <p:cNvSpPr/>
          <p:nvPr/>
        </p:nvSpPr>
        <p:spPr>
          <a:xfrm>
            <a:off x="7434858" y="2906435"/>
            <a:ext cx="6357818" cy="1801177"/>
          </a:xfrm>
          <a:prstGeom prst="roundRect">
            <a:avLst>
              <a:gd name="adj" fmla="val 8123"/>
            </a:avLst>
          </a:prstGeom>
          <a:noFill/>
          <a:ln w="30480">
            <a:solidFill>
              <a:srgbClr val="49606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04378" y="2906435"/>
            <a:ext cx="121920" cy="1801177"/>
          </a:xfrm>
          <a:prstGeom prst="roundRect">
            <a:avLst>
              <a:gd name="adj" fmla="val 29451"/>
            </a:avLst>
          </a:prstGeom>
          <a:solidFill>
            <a:srgbClr val="0A988B"/>
          </a:solidFill>
          <a:ln/>
        </p:spPr>
      </p:sp>
      <p:sp>
        <p:nvSpPr>
          <p:cNvPr id="10" name="Text 8"/>
          <p:cNvSpPr/>
          <p:nvPr/>
        </p:nvSpPr>
        <p:spPr>
          <a:xfrm>
            <a:off x="7796093" y="3176230"/>
            <a:ext cx="296465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Ahorro de Costos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796093" y="3671768"/>
            <a:ext cx="57267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Reduce la necesidad de hardware físico, optimizando la inversión y el mantenimiento.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837724" y="4946928"/>
            <a:ext cx="6357818" cy="1801177"/>
          </a:xfrm>
          <a:prstGeom prst="roundRect">
            <a:avLst>
              <a:gd name="adj" fmla="val 8123"/>
            </a:avLst>
          </a:prstGeom>
          <a:noFill/>
          <a:ln w="30480">
            <a:solidFill>
              <a:srgbClr val="49606E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07244" y="4946928"/>
            <a:ext cx="121920" cy="1801177"/>
          </a:xfrm>
          <a:prstGeom prst="roundRect">
            <a:avLst>
              <a:gd name="adj" fmla="val 29451"/>
            </a:avLst>
          </a:prstGeom>
          <a:solidFill>
            <a:srgbClr val="0A988B"/>
          </a:solidFill>
          <a:ln/>
        </p:spPr>
      </p:sp>
      <p:sp>
        <p:nvSpPr>
          <p:cNvPr id="14" name="Text 12"/>
          <p:cNvSpPr/>
          <p:nvPr/>
        </p:nvSpPr>
        <p:spPr>
          <a:xfrm>
            <a:off x="1198959" y="5216723"/>
            <a:ext cx="37724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Eficiencia de Recursos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198959" y="5712262"/>
            <a:ext cx="57267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Mejora la utilización de los recursos del sistema al consolidar múltiples entornos en una sola máquina.</a:t>
            </a:r>
            <a:endParaRPr lang="en-US" sz="1850" dirty="0"/>
          </a:p>
        </p:txBody>
      </p:sp>
      <p:sp>
        <p:nvSpPr>
          <p:cNvPr id="16" name="Shape 14"/>
          <p:cNvSpPr/>
          <p:nvPr/>
        </p:nvSpPr>
        <p:spPr>
          <a:xfrm>
            <a:off x="7434858" y="4946928"/>
            <a:ext cx="6357818" cy="1801177"/>
          </a:xfrm>
          <a:prstGeom prst="roundRect">
            <a:avLst>
              <a:gd name="adj" fmla="val 8123"/>
            </a:avLst>
          </a:prstGeom>
          <a:noFill/>
          <a:ln w="30480">
            <a:solidFill>
              <a:srgbClr val="49606E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404378" y="4946928"/>
            <a:ext cx="121920" cy="1801177"/>
          </a:xfrm>
          <a:prstGeom prst="roundRect">
            <a:avLst>
              <a:gd name="adj" fmla="val 29451"/>
            </a:avLst>
          </a:prstGeom>
          <a:solidFill>
            <a:srgbClr val="0A988B"/>
          </a:solidFill>
          <a:ln/>
        </p:spPr>
      </p:sp>
      <p:sp>
        <p:nvSpPr>
          <p:cNvPr id="18" name="Text 16"/>
          <p:cNvSpPr/>
          <p:nvPr/>
        </p:nvSpPr>
        <p:spPr>
          <a:xfrm>
            <a:off x="7796093" y="5216723"/>
            <a:ext cx="300466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Desarrollo Seguro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7796093" y="5712262"/>
            <a:ext cx="57267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Facilita pruebas y desarrollo en entornos aislados, sin afectar el sistema principal.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837724" y="7017306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Plataformas Comunes: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VirtualBox, VMware, Microsoft Hyper-V, Google Cloud Platform, Microsoft Azure.</a:t>
            </a:r>
            <a:endParaRPr lang="en-US" sz="185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3F689924-28D3-4582-97A3-2578B984F54A}"/>
              </a:ext>
            </a:extLst>
          </p:cNvPr>
          <p:cNvSpPr/>
          <p:nvPr/>
        </p:nvSpPr>
        <p:spPr>
          <a:xfrm>
            <a:off x="12750085" y="7400330"/>
            <a:ext cx="1764405" cy="766048"/>
          </a:xfrm>
          <a:prstGeom prst="roundRect">
            <a:avLst/>
          </a:prstGeom>
          <a:solidFill>
            <a:srgbClr val="112836"/>
          </a:solidFill>
          <a:ln>
            <a:solidFill>
              <a:srgbClr val="112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18D8E2C-5AA6-4107-B873-9EB88E289157}"/>
              </a:ext>
            </a:extLst>
          </p:cNvPr>
          <p:cNvSpPr/>
          <p:nvPr/>
        </p:nvSpPr>
        <p:spPr>
          <a:xfrm>
            <a:off x="12750085" y="7400330"/>
            <a:ext cx="1764405" cy="766048"/>
          </a:xfrm>
          <a:prstGeom prst="roundRect">
            <a:avLst/>
          </a:prstGeom>
          <a:solidFill>
            <a:srgbClr val="112836"/>
          </a:solidFill>
          <a:ln>
            <a:solidFill>
              <a:srgbClr val="112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0"/>
          <p:cNvSpPr/>
          <p:nvPr/>
        </p:nvSpPr>
        <p:spPr>
          <a:xfrm>
            <a:off x="625554" y="491490"/>
            <a:ext cx="7882057" cy="420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¿Qué es el Almacenamiento en la Nube?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625554" y="1269444"/>
            <a:ext cx="13379291" cy="57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Definición sencilla:</a:t>
            </a: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El almacenamiento en la nube es un servicio que permite guardar archivos y datos en servidores remotos accesibles por internet, eliminando la necesidad de dispositivos físicos de almacenamiento.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25554" y="2203133"/>
            <a:ext cx="7162324" cy="57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Acceso Ubicuo:</a:t>
            </a: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Accede a tus archivos desde cualquier dispositivo y en cualquier lugar con conexión a internet.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25554" y="2837378"/>
            <a:ext cx="7162324" cy="57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Colaboración en Tiempo Real:</a:t>
            </a: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Permite a múltiples usuarios trabajar simultáneamente en los mismos documentos, facilitando el trabajo en equipo.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25554" y="3471624"/>
            <a:ext cx="7162324" cy="57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Respaldo y Seguridad:</a:t>
            </a: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Tus datos están protegidos contra pérdidas accidentales y desastres locales, con redundancia y copias de seguridad automáticas.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25554" y="4105870"/>
            <a:ext cx="7162324" cy="57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Escalabilidad Flexible:</a:t>
            </a: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Ajusta la capacidad de almacenamiento según tus necesidades, pagando solo por lo que usas.</a:t>
            </a:r>
            <a:endParaRPr lang="en-US" sz="14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05" y="1957268"/>
            <a:ext cx="5780842" cy="578084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625554" y="8426410"/>
            <a:ext cx="13379291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Servicios Populares:</a:t>
            </a: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Google Drive, OneDrive, Dropbox, Amazon S3.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6275" y="532805"/>
            <a:ext cx="8164354" cy="4545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Importancia en Proyectos Educativos</a:t>
            </a:r>
            <a:endParaRPr lang="en-US" sz="2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373743"/>
            <a:ext cx="966073" cy="11593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35468" y="1566863"/>
            <a:ext cx="388715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Centralización de Materiales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1835468" y="1966793"/>
            <a:ext cx="1211865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Organiza textos, planillas, videos y código en un único lugar virtual, accesible para todos.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533055"/>
            <a:ext cx="966073" cy="115931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35468" y="2726174"/>
            <a:ext cx="2981206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Facilita el Intercambio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835468" y="3126105"/>
            <a:ext cx="1211865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Comparte instantáneamente con compañeros y docentes, agilizando la retroalimentación.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3692366"/>
            <a:ext cx="966073" cy="11593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35468" y="3885486"/>
            <a:ext cx="3423761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Colaboración a Distancia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1835468" y="4285417"/>
            <a:ext cx="1211865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Permite el trabajo en equipo sin barreras geográficas, ideal para proyectos remotos.</a:t>
            </a:r>
            <a:endParaRPr lang="en-US" sz="15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" y="4851678"/>
            <a:ext cx="966073" cy="11593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35468" y="5044797"/>
            <a:ext cx="3113961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Mejora la Presentación</a:t>
            </a:r>
            <a:endParaRPr lang="en-US" sz="1750" dirty="0"/>
          </a:p>
        </p:txBody>
      </p:sp>
      <p:sp>
        <p:nvSpPr>
          <p:cNvPr id="14" name="Text 8"/>
          <p:cNvSpPr/>
          <p:nvPr/>
        </p:nvSpPr>
        <p:spPr>
          <a:xfrm>
            <a:off x="1835468" y="5444728"/>
            <a:ext cx="1211865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Optimiza la organización y el formato de los trabajos, elevando la calidad visual.</a:t>
            </a:r>
            <a:endParaRPr lang="en-US" sz="15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" y="6010989"/>
            <a:ext cx="966073" cy="115931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835468" y="6204109"/>
            <a:ext cx="2737485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Mayor Accesibilidad</a:t>
            </a:r>
            <a:endParaRPr lang="en-US" sz="1750" dirty="0"/>
          </a:p>
        </p:txBody>
      </p:sp>
      <p:sp>
        <p:nvSpPr>
          <p:cNvPr id="17" name="Text 10"/>
          <p:cNvSpPr/>
          <p:nvPr/>
        </p:nvSpPr>
        <p:spPr>
          <a:xfrm>
            <a:off x="1835468" y="6604040"/>
            <a:ext cx="1211865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Asegura que todos los participantes y evaluadores puedan acceder fácilmente al contenido.</a:t>
            </a:r>
            <a:endParaRPr lang="en-US" sz="1500" dirty="0"/>
          </a:p>
        </p:txBody>
      </p:sp>
      <p:sp>
        <p:nvSpPr>
          <p:cNvPr id="18" name="Text 11"/>
          <p:cNvSpPr/>
          <p:nvPr/>
        </p:nvSpPr>
        <p:spPr>
          <a:xfrm>
            <a:off x="676275" y="7387590"/>
            <a:ext cx="13277850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integración de estas tecnologías es clave para nuestro proyecto, permitiendo un entorno de aprendizaje dinámico y colaborativo.</a:t>
            </a:r>
            <a:endParaRPr lang="en-US" sz="150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F11529A-F50C-410F-B481-FE9FE8F5DC4F}"/>
              </a:ext>
            </a:extLst>
          </p:cNvPr>
          <p:cNvSpPr/>
          <p:nvPr/>
        </p:nvSpPr>
        <p:spPr>
          <a:xfrm>
            <a:off x="12750085" y="7400330"/>
            <a:ext cx="1764405" cy="766048"/>
          </a:xfrm>
          <a:prstGeom prst="roundRect">
            <a:avLst/>
          </a:prstGeom>
          <a:solidFill>
            <a:srgbClr val="112836"/>
          </a:solidFill>
          <a:ln>
            <a:solidFill>
              <a:srgbClr val="112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404</Words>
  <Application>Microsoft Office PowerPoint</Application>
  <PresentationFormat>Personalizado</PresentationFormat>
  <Paragraphs>36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</vt:lpstr>
      <vt:lpstr>Unbounded</vt:lpstr>
      <vt:lpstr>Cabin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lastModifiedBy>Usuario</cp:lastModifiedBy>
  <cp:revision>2</cp:revision>
  <dcterms:created xsi:type="dcterms:W3CDTF">2025-07-10T18:35:25Z</dcterms:created>
  <dcterms:modified xsi:type="dcterms:W3CDTF">2025-07-10T18:38:40Z</dcterms:modified>
</cp:coreProperties>
</file>